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gPYFOLv+zjgrg3uUCTVhA94mdmC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5183188" y="987425"/>
            <a:ext cx="6172200" cy="4873625"/>
          </a:xfrm>
          <a:prstGeom prst="rect">
            <a:avLst/>
          </a:prstGeom>
          <a:noFill/>
          <a:ln>
            <a:noFill/>
          </a:ln>
        </p:spPr>
      </p:sp>
      <p:sp>
        <p:nvSpPr>
          <p:cNvPr id="64" name="Google Shape;64;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13263" y="0"/>
            <a:ext cx="12178737" cy="6858000"/>
          </a:xfrm>
          <a:prstGeom prst="rect">
            <a:avLst/>
          </a:prstGeom>
          <a:noFill/>
          <a:ln>
            <a:noFill/>
          </a:ln>
        </p:spPr>
      </p:pic>
      <p:sp>
        <p:nvSpPr>
          <p:cNvPr id="85" name="Google Shape;85;p1"/>
          <p:cNvSpPr txBox="1"/>
          <p:nvPr/>
        </p:nvSpPr>
        <p:spPr>
          <a:xfrm>
            <a:off x="2248052" y="2693187"/>
            <a:ext cx="3862200" cy="831000"/>
          </a:xfrm>
          <a:prstGeom prst="rect">
            <a:avLst/>
          </a:prstGeom>
          <a:solidFill>
            <a:srgbClr val="C4E0B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GB" sz="2000" b="1" i="0" u="none" strike="noStrike" cap="none">
                <a:solidFill>
                  <a:schemeClr val="dk1"/>
                </a:solidFill>
                <a:latin typeface="Arial"/>
                <a:ea typeface="Arial"/>
                <a:cs typeface="Arial"/>
                <a:sym typeface="Arial"/>
              </a:rPr>
              <a:t>YEAR 3 AUTUMN TERM 2 </a:t>
            </a: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GB" sz="2000" b="1" i="0" u="none" strike="noStrike" cap="none">
                <a:solidFill>
                  <a:schemeClr val="dk1"/>
                </a:solidFill>
                <a:latin typeface="Arial"/>
                <a:ea typeface="Arial"/>
                <a:cs typeface="Arial"/>
                <a:sym typeface="Arial"/>
              </a:rPr>
              <a:t>CURRICULUM MAP 202</a:t>
            </a:r>
            <a:r>
              <a:rPr lang="en-GB" sz="2000" b="1">
                <a:solidFill>
                  <a:schemeClr val="dk1"/>
                </a:solidFill>
              </a:rPr>
              <a:t>2</a:t>
            </a:r>
            <a:endParaRPr sz="2000" b="0" i="0" u="none" strike="noStrike" cap="none">
              <a:solidFill>
                <a:schemeClr val="dk1"/>
              </a:solidFill>
              <a:latin typeface="Arial"/>
              <a:ea typeface="Arial"/>
              <a:cs typeface="Arial"/>
              <a:sym typeface="Arial"/>
            </a:endParaRPr>
          </a:p>
        </p:txBody>
      </p:sp>
      <p:sp>
        <p:nvSpPr>
          <p:cNvPr id="86" name="Google Shape;86;p1"/>
          <p:cNvSpPr txBox="1"/>
          <p:nvPr/>
        </p:nvSpPr>
        <p:spPr>
          <a:xfrm>
            <a:off x="102575" y="196950"/>
            <a:ext cx="2031050" cy="4888234"/>
          </a:xfrm>
          <a:prstGeom prst="rect">
            <a:avLst/>
          </a:prstGeom>
          <a:solidFill>
            <a:srgbClr val="F4B081"/>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800" b="1" i="0" u="sng" strike="noStrike" cap="none">
                <a:solidFill>
                  <a:schemeClr val="dk1"/>
                </a:solidFill>
                <a:latin typeface="Calibri"/>
                <a:ea typeface="Calibri"/>
                <a:cs typeface="Calibri"/>
                <a:sym typeface="Calibri"/>
              </a:rPr>
              <a:t>Geography</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600"/>
              <a:buFont typeface="Arial"/>
              <a:buNone/>
            </a:pPr>
            <a:endParaRPr sz="1400" b="1" i="0" u="sng"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r>
              <a:rPr lang="en-GB" sz="1400" b="0" i="0" u="none" strike="noStrike" cap="none">
                <a:solidFill>
                  <a:schemeClr val="dk1"/>
                </a:solidFill>
                <a:latin typeface="Calibri"/>
                <a:ea typeface="Calibri"/>
                <a:cs typeface="Calibri"/>
                <a:sym typeface="Calibri"/>
              </a:rPr>
              <a:t>This half term we will be taking a close look at where the countries of the world are located, in addition to some of the ways geographers describe locations. We will learn to locate countries using longitude and latitude, and find out about the significance of the Equator, the Hemispheres and the Tropics. We will identify differences that exist between the UK and the Tropics, by learning about the meaning and importance of climate. </a:t>
            </a:r>
            <a:endParaRPr sz="1600" b="0" i="0" u="none" strike="noStrike" cap="none">
              <a:solidFill>
                <a:srgbClr val="000000"/>
              </a:solidFill>
              <a:latin typeface="Arial"/>
              <a:ea typeface="Arial"/>
              <a:cs typeface="Arial"/>
              <a:sym typeface="Arial"/>
            </a:endParaRPr>
          </a:p>
        </p:txBody>
      </p:sp>
      <p:sp>
        <p:nvSpPr>
          <p:cNvPr id="87" name="Google Shape;87;p1"/>
          <p:cNvSpPr txBox="1"/>
          <p:nvPr/>
        </p:nvSpPr>
        <p:spPr>
          <a:xfrm>
            <a:off x="2242225" y="196325"/>
            <a:ext cx="4501800" cy="1815900"/>
          </a:xfrm>
          <a:prstGeom prst="rect">
            <a:avLst/>
          </a:prstGeom>
          <a:solidFill>
            <a:schemeClr val="accent2"/>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600" b="1" i="0" u="sng" strike="noStrike" cap="none">
                <a:solidFill>
                  <a:schemeClr val="dk1"/>
                </a:solidFill>
                <a:latin typeface="Calibri"/>
                <a:ea typeface="Calibri"/>
                <a:cs typeface="Calibri"/>
                <a:sym typeface="Calibri"/>
              </a:rPr>
              <a:t>English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en-GB" sz="1200" b="0" i="0" u="none" strike="noStrike" cap="none">
                <a:solidFill>
                  <a:srgbClr val="000000"/>
                </a:solidFill>
                <a:latin typeface="Calibri"/>
                <a:ea typeface="Calibri"/>
                <a:cs typeface="Calibri"/>
                <a:sym typeface="Calibri"/>
              </a:rPr>
              <a:t>Our class text in Autumn </a:t>
            </a:r>
            <a:r>
              <a:rPr lang="en-GB" sz="1200">
                <a:latin typeface="Calibri"/>
                <a:ea typeface="Calibri"/>
                <a:cs typeface="Calibri"/>
                <a:sym typeface="Calibri"/>
              </a:rPr>
              <a:t>2</a:t>
            </a:r>
            <a:r>
              <a:rPr lang="en-GB" sz="1200" b="0" i="0" u="none" strike="noStrike" cap="none">
                <a:solidFill>
                  <a:srgbClr val="000000"/>
                </a:solidFill>
                <a:latin typeface="Calibri"/>
                <a:ea typeface="Calibri"/>
                <a:cs typeface="Calibri"/>
                <a:sym typeface="Calibri"/>
              </a:rPr>
              <a:t> will be written by Vivian French and will be introduced to the class as we start the half-term. We will use this text to facilitate our whole class guided reading sessions, in addition to inspiring our writing opportunities. We will explore writing for different audiences and purposes, with a focus on writing to entertain and inform. We will produce a narrative piece of writing in addition to a newspaper article.  We will then move on to </a:t>
            </a:r>
            <a:r>
              <a:rPr lang="en-GB" sz="1200">
                <a:latin typeface="Calibri"/>
                <a:ea typeface="Calibri"/>
                <a:cs typeface="Calibri"/>
                <a:sym typeface="Calibri"/>
              </a:rPr>
              <a:t>something more festively focussed towards the end of the half term.</a:t>
            </a:r>
            <a:endParaRPr sz="1400" b="1" i="0" u="none" strike="noStrike" cap="none">
              <a:solidFill>
                <a:srgbClr val="000000"/>
              </a:solidFill>
              <a:latin typeface="Arial"/>
              <a:ea typeface="Arial"/>
              <a:cs typeface="Arial"/>
              <a:sym typeface="Arial"/>
            </a:endParaRPr>
          </a:p>
        </p:txBody>
      </p:sp>
      <p:sp>
        <p:nvSpPr>
          <p:cNvPr id="88" name="Google Shape;88;p1"/>
          <p:cNvSpPr txBox="1"/>
          <p:nvPr/>
        </p:nvSpPr>
        <p:spPr>
          <a:xfrm>
            <a:off x="8512376" y="4871000"/>
            <a:ext cx="3561900" cy="1815900"/>
          </a:xfrm>
          <a:prstGeom prst="rect">
            <a:avLst/>
          </a:prstGeom>
          <a:solidFill>
            <a:srgbClr val="F9CB9C"/>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600" b="1" i="0" u="sng" strike="noStrike" cap="none">
                <a:solidFill>
                  <a:schemeClr val="dk1"/>
                </a:solidFill>
                <a:latin typeface="Calibri"/>
                <a:ea typeface="Calibri"/>
                <a:cs typeface="Calibri"/>
                <a:sym typeface="Calibri"/>
              </a:rPr>
              <a:t>P.S.H.C.E and RE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chemeClr val="dk1"/>
                </a:solidFill>
                <a:latin typeface="Calibri"/>
                <a:ea typeface="Calibri"/>
                <a:cs typeface="Calibri"/>
                <a:sym typeface="Calibri"/>
              </a:rPr>
              <a:t>Our RE lessons this half term will centre around the key question: “What does it mean to be a Hindu in Britain today?” We will explore key aspects of Hindu belief and worship, learn about spiritual practices, and understand how Hindus show their faith. </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chemeClr val="dk1"/>
                </a:solidFill>
                <a:latin typeface="Calibri"/>
                <a:ea typeface="Calibri"/>
                <a:cs typeface="Calibri"/>
                <a:sym typeface="Calibri"/>
              </a:rPr>
              <a:t>Our PSHE will focus on team building, overcoming challenges and celebrating our strengths.</a:t>
            </a:r>
            <a:endParaRPr sz="1200" b="0" i="0" u="none" strike="noStrike" cap="none">
              <a:solidFill>
                <a:schemeClr val="dk1"/>
              </a:solidFill>
              <a:latin typeface="Calibri"/>
              <a:ea typeface="Calibri"/>
              <a:cs typeface="Calibri"/>
              <a:sym typeface="Calibri"/>
            </a:endParaRPr>
          </a:p>
        </p:txBody>
      </p:sp>
      <p:sp>
        <p:nvSpPr>
          <p:cNvPr id="89" name="Google Shape;89;p1"/>
          <p:cNvSpPr txBox="1"/>
          <p:nvPr/>
        </p:nvSpPr>
        <p:spPr>
          <a:xfrm>
            <a:off x="10762350" y="164800"/>
            <a:ext cx="1341600" cy="3090600"/>
          </a:xfrm>
          <a:prstGeom prst="rect">
            <a:avLst/>
          </a:prstGeom>
          <a:solidFill>
            <a:srgbClr val="FC9556"/>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600" b="1" i="0" u="sng" strike="noStrike" cap="none">
                <a:solidFill>
                  <a:schemeClr val="dk1"/>
                </a:solidFill>
                <a:latin typeface="Calibri"/>
                <a:ea typeface="Calibri"/>
                <a:cs typeface="Calibri"/>
                <a:sym typeface="Calibri"/>
              </a:rPr>
              <a:t>Science</a:t>
            </a:r>
            <a:endParaRPr sz="16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chemeClr val="dk1"/>
                </a:solidFill>
                <a:latin typeface="Calibri"/>
                <a:ea typeface="Calibri"/>
                <a:cs typeface="Calibri"/>
                <a:sym typeface="Calibri"/>
              </a:rPr>
              <a:t>Within Science, we will explore light, reflection and shadows.  We will be looking at different light sources, investigating reflective materials  and observing how shadows can change depending on the distance of the light source. </a:t>
            </a:r>
            <a:endParaRPr sz="1400" b="0" i="0" u="none" strike="noStrike" cap="none">
              <a:solidFill>
                <a:srgbClr val="000000"/>
              </a:solidFill>
              <a:latin typeface="Arial"/>
              <a:ea typeface="Arial"/>
              <a:cs typeface="Arial"/>
              <a:sym typeface="Arial"/>
            </a:endParaRPr>
          </a:p>
        </p:txBody>
      </p:sp>
      <p:sp>
        <p:nvSpPr>
          <p:cNvPr id="90" name="Google Shape;90;p1"/>
          <p:cNvSpPr txBox="1"/>
          <p:nvPr/>
        </p:nvSpPr>
        <p:spPr>
          <a:xfrm>
            <a:off x="8328248" y="169224"/>
            <a:ext cx="2380413" cy="2081997"/>
          </a:xfrm>
          <a:prstGeom prst="rect">
            <a:avLst/>
          </a:prstGeom>
          <a:solidFill>
            <a:srgbClr val="F4B081"/>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400" b="1" i="0" u="sng" strike="noStrike" cap="none">
                <a:solidFill>
                  <a:schemeClr val="dk1"/>
                </a:solidFill>
                <a:latin typeface="Calibri"/>
                <a:ea typeface="Calibri"/>
                <a:cs typeface="Calibri"/>
                <a:sym typeface="Calibri"/>
              </a:rPr>
              <a:t>D&amp;T</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600"/>
              <a:buFont typeface="Arial"/>
              <a:buNone/>
            </a:pPr>
            <a:r>
              <a:rPr lang="en-GB" sz="1400" b="0" i="0" u="none" strike="noStrike" cap="none">
                <a:solidFill>
                  <a:schemeClr val="dk1"/>
                </a:solidFill>
                <a:latin typeface="Calibri"/>
                <a:ea typeface="Calibri"/>
                <a:cs typeface="Calibri"/>
                <a:sym typeface="Calibri"/>
              </a:rPr>
              <a:t>In D&amp;T this half term we will be investigating mechanical systems, focusing on levers and linkages. We will explore mechanisms such as flaps, sliders and levers, and gain experience in cutting, joining and finishing techniques. </a:t>
            </a:r>
            <a:endParaRPr sz="1400" b="0" i="0" u="none" strike="noStrike" cap="none">
              <a:solidFill>
                <a:schemeClr val="dk1"/>
              </a:solidFill>
              <a:latin typeface="Calibri"/>
              <a:ea typeface="Calibri"/>
              <a:cs typeface="Calibri"/>
              <a:sym typeface="Calibri"/>
            </a:endParaRPr>
          </a:p>
        </p:txBody>
      </p:sp>
      <p:sp>
        <p:nvSpPr>
          <p:cNvPr id="91" name="Google Shape;91;p1"/>
          <p:cNvSpPr txBox="1"/>
          <p:nvPr/>
        </p:nvSpPr>
        <p:spPr>
          <a:xfrm>
            <a:off x="8328248" y="2868285"/>
            <a:ext cx="1955100" cy="1753003"/>
          </a:xfrm>
          <a:prstGeom prst="rect">
            <a:avLst/>
          </a:prstGeom>
          <a:solidFill>
            <a:srgbClr val="F9CB9C"/>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800" b="1" i="0" u="sng" strike="noStrike" cap="none">
                <a:solidFill>
                  <a:schemeClr val="dk1"/>
                </a:solidFill>
                <a:latin typeface="Calibri"/>
                <a:ea typeface="Calibri"/>
                <a:cs typeface="Calibri"/>
                <a:sym typeface="Calibri"/>
              </a:rPr>
              <a:t>Computing</a:t>
            </a: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200"/>
              <a:buFont typeface="Arial"/>
              <a:buNone/>
            </a:pPr>
            <a:r>
              <a:rPr lang="en-GB" sz="1400" b="0" i="0" u="none" strike="noStrike" cap="none">
                <a:solidFill>
                  <a:schemeClr val="dk1"/>
                </a:solidFill>
                <a:latin typeface="Calibri"/>
                <a:ea typeface="Calibri"/>
                <a:cs typeface="Calibri"/>
                <a:sym typeface="Calibri"/>
              </a:rPr>
              <a:t>In Computing we will focus on coding. Using Purple Mash software, we will learn how to design and create an interactive scene. </a:t>
            </a:r>
            <a:endParaRPr sz="1400" b="0" i="0" u="none" strike="noStrike" cap="none">
              <a:solidFill>
                <a:schemeClr val="dk1"/>
              </a:solidFill>
              <a:latin typeface="Calibri"/>
              <a:ea typeface="Calibri"/>
              <a:cs typeface="Calibri"/>
              <a:sym typeface="Calibri"/>
            </a:endParaRPr>
          </a:p>
        </p:txBody>
      </p:sp>
      <p:sp>
        <p:nvSpPr>
          <p:cNvPr id="92" name="Google Shape;92;p1"/>
          <p:cNvSpPr txBox="1"/>
          <p:nvPr/>
        </p:nvSpPr>
        <p:spPr>
          <a:xfrm>
            <a:off x="6384025" y="2847500"/>
            <a:ext cx="1830900" cy="3657900"/>
          </a:xfrm>
          <a:prstGeom prst="rect">
            <a:avLst/>
          </a:prstGeom>
          <a:solidFill>
            <a:schemeClr val="accent2"/>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800" b="1" i="0" u="sng" strike="noStrike" cap="none">
                <a:solidFill>
                  <a:srgbClr val="000000"/>
                </a:solidFill>
                <a:latin typeface="Calibri"/>
                <a:ea typeface="Calibri"/>
                <a:cs typeface="Calibri"/>
                <a:sym typeface="Calibri"/>
              </a:rPr>
              <a:t>PE</a:t>
            </a: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en-GB" sz="1400" b="0" i="0" u="none" strike="noStrike" cap="none">
                <a:solidFill>
                  <a:srgbClr val="000000"/>
                </a:solidFill>
                <a:latin typeface="Calibri"/>
                <a:ea typeface="Calibri"/>
                <a:cs typeface="Calibri"/>
                <a:sym typeface="Calibri"/>
              </a:rPr>
              <a:t>In addition to our weekly slots with NUFC PE, we will be focusing on the skills needed to be successful in Dodgeball.  We will improve our throwing and catching techniques, in addition to learning different dodging techniques needed to be an effective dodgeball player!</a:t>
            </a:r>
            <a:endParaRPr sz="1400" b="0" i="0" u="none" strike="noStrike" cap="none">
              <a:solidFill>
                <a:schemeClr val="dk1"/>
              </a:solidFill>
              <a:latin typeface="Calibri"/>
              <a:ea typeface="Calibri"/>
              <a:cs typeface="Calibri"/>
              <a:sym typeface="Calibri"/>
            </a:endParaRPr>
          </a:p>
        </p:txBody>
      </p:sp>
      <p:sp>
        <p:nvSpPr>
          <p:cNvPr id="93" name="Google Shape;93;p1"/>
          <p:cNvSpPr txBox="1"/>
          <p:nvPr/>
        </p:nvSpPr>
        <p:spPr>
          <a:xfrm>
            <a:off x="2228582" y="3596194"/>
            <a:ext cx="3857994" cy="1560998"/>
          </a:xfrm>
          <a:prstGeom prst="rect">
            <a:avLst/>
          </a:prstGeom>
          <a:solidFill>
            <a:srgbClr val="F4B081"/>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800" b="1" i="0" u="sng" strike="noStrike" cap="none">
                <a:solidFill>
                  <a:schemeClr val="dk1"/>
                </a:solidFill>
                <a:latin typeface="Calibri"/>
                <a:ea typeface="Calibri"/>
                <a:cs typeface="Calibri"/>
                <a:sym typeface="Calibri"/>
              </a:rPr>
              <a:t>Maths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600"/>
              <a:buFont typeface="Arial"/>
              <a:buNone/>
            </a:pPr>
            <a:r>
              <a:rPr lang="en-GB" sz="1400" b="0" i="0" u="none" strike="noStrike" cap="none">
                <a:solidFill>
                  <a:schemeClr val="dk1"/>
                </a:solidFill>
                <a:latin typeface="Calibri"/>
                <a:ea typeface="Calibri"/>
                <a:cs typeface="Calibri"/>
                <a:sym typeface="Calibri"/>
              </a:rPr>
              <a:t>We will continue to focus on addition and subtraction methods after the half term, before moving onto multiplication and division.  We will also </a:t>
            </a:r>
            <a:r>
              <a:rPr lang="en-GB">
                <a:solidFill>
                  <a:schemeClr val="dk1"/>
                </a:solidFill>
                <a:latin typeface="Calibri"/>
                <a:ea typeface="Calibri"/>
                <a:cs typeface="Calibri"/>
                <a:sym typeface="Calibri"/>
              </a:rPr>
              <a:t>continue to work through our times tables using Times Table Rock Stars and will use </a:t>
            </a:r>
            <a:r>
              <a:rPr lang="en-GB" sz="1300">
                <a:solidFill>
                  <a:schemeClr val="dk1"/>
                </a:solidFill>
                <a:latin typeface="Calibri"/>
                <a:ea typeface="Calibri"/>
                <a:cs typeface="Calibri"/>
                <a:sym typeface="Calibri"/>
              </a:rPr>
              <a:t>SUMDOG</a:t>
            </a:r>
            <a:r>
              <a:rPr lang="en-GB">
                <a:solidFill>
                  <a:schemeClr val="dk1"/>
                </a:solidFill>
                <a:latin typeface="Calibri"/>
                <a:ea typeface="Calibri"/>
                <a:cs typeface="Calibri"/>
                <a:sym typeface="Calibri"/>
              </a:rPr>
              <a:t>.</a:t>
            </a:r>
            <a:endParaRPr sz="1400" b="0" i="0" u="none" strike="noStrike" cap="none">
              <a:solidFill>
                <a:schemeClr val="dk1"/>
              </a:solidFill>
              <a:highlight>
                <a:srgbClr val="FFFF00"/>
              </a:highlight>
              <a:latin typeface="Calibri"/>
              <a:ea typeface="Calibri"/>
              <a:cs typeface="Calibri"/>
              <a:sym typeface="Calibri"/>
            </a:endParaRPr>
          </a:p>
        </p:txBody>
      </p:sp>
      <p:sp>
        <p:nvSpPr>
          <p:cNvPr id="94" name="Google Shape;94;p1"/>
          <p:cNvSpPr/>
          <p:nvPr/>
        </p:nvSpPr>
        <p:spPr>
          <a:xfrm>
            <a:off x="2228582" y="1835721"/>
            <a:ext cx="4270259" cy="805346"/>
          </a:xfrm>
          <a:prstGeom prst="rect">
            <a:avLst/>
          </a:prstGeom>
        </p:spPr>
        <p:txBody>
          <a:bodyPr>
            <a:prstTxWarp prst="textPlain">
              <a:avLst/>
            </a:prstTxWarp>
          </a:bodyPr>
          <a:lstStyle/>
          <a:p>
            <a:pPr lvl="0" algn="ctr"/>
            <a:r>
              <a:rPr b="0" i="0">
                <a:ln w="9525" cap="flat" cmpd="sng">
                  <a:solidFill>
                    <a:srgbClr val="000000"/>
                  </a:solidFill>
                  <a:prstDash val="solid"/>
                  <a:round/>
                  <a:headEnd type="none" w="sm" len="sm"/>
                  <a:tailEnd type="none" w="sm" len="sm"/>
                </a:ln>
                <a:solidFill>
                  <a:schemeClr val="dk1"/>
                </a:solidFill>
                <a:latin typeface="Oswald"/>
              </a:rPr>
              <a:t>Where are we? </a:t>
            </a:r>
          </a:p>
        </p:txBody>
      </p:sp>
      <p:sp>
        <p:nvSpPr>
          <p:cNvPr id="95" name="Google Shape;95;p1"/>
          <p:cNvSpPr txBox="1"/>
          <p:nvPr/>
        </p:nvSpPr>
        <p:spPr>
          <a:xfrm>
            <a:off x="10708661" y="3358954"/>
            <a:ext cx="1417800" cy="1438198"/>
          </a:xfrm>
          <a:prstGeom prst="rect">
            <a:avLst/>
          </a:prstGeom>
          <a:solidFill>
            <a:srgbClr val="F4B081"/>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600" b="1" i="0" u="sng" strike="noStrike" cap="none">
                <a:solidFill>
                  <a:schemeClr val="dk1"/>
                </a:solidFill>
                <a:latin typeface="Calibri"/>
                <a:ea typeface="Calibri"/>
                <a:cs typeface="Calibri"/>
                <a:sym typeface="Calibri"/>
              </a:rPr>
              <a:t>Music </a:t>
            </a:r>
            <a:endParaRPr sz="1600" b="1"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chemeClr val="dk1"/>
                </a:solidFill>
                <a:latin typeface="Calibri"/>
                <a:ea typeface="Calibri"/>
                <a:cs typeface="Calibri"/>
                <a:sym typeface="Calibri"/>
              </a:rPr>
              <a:t>We will continue with our weekly Ukulele sessions, in addition to our lessons with Mrs Milner.  </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1" i="0" u="sng" strike="noStrike" cap="none">
              <a:solidFill>
                <a:schemeClr val="dk1"/>
              </a:solidFill>
              <a:latin typeface="Calibri"/>
              <a:ea typeface="Calibri"/>
              <a:cs typeface="Calibri"/>
              <a:sym typeface="Calibri"/>
            </a:endParaRPr>
          </a:p>
        </p:txBody>
      </p:sp>
      <p:sp>
        <p:nvSpPr>
          <p:cNvPr id="96" name="Google Shape;96;p1"/>
          <p:cNvSpPr txBox="1"/>
          <p:nvPr/>
        </p:nvSpPr>
        <p:spPr>
          <a:xfrm>
            <a:off x="102574" y="5216753"/>
            <a:ext cx="5984002" cy="1124374"/>
          </a:xfrm>
          <a:prstGeom prst="rect">
            <a:avLst/>
          </a:prstGeom>
          <a:solidFill>
            <a:srgbClr val="F4B081"/>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800" b="1" i="0" u="sng" strike="noStrike" cap="none">
                <a:solidFill>
                  <a:schemeClr val="dk1"/>
                </a:solidFill>
                <a:latin typeface="Calibri"/>
                <a:ea typeface="Calibri"/>
                <a:cs typeface="Calibri"/>
                <a:sym typeface="Calibri"/>
              </a:rPr>
              <a:t>French</a:t>
            </a:r>
            <a:endParaRPr sz="1800" b="1" i="0" u="sng"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chemeClr val="dk1"/>
                </a:solidFill>
                <a:latin typeface="Calibri"/>
                <a:ea typeface="Calibri"/>
                <a:cs typeface="Calibri"/>
                <a:sym typeface="Calibri"/>
              </a:rPr>
              <a:t>In French lessons, we will continue to progress our knowledge of numbers. </a:t>
            </a:r>
            <a:r>
              <a:rPr lang="en-GB" sz="1400" b="0" i="0" u="none" strike="noStrike" cap="none">
                <a:solidFill>
                  <a:srgbClr val="000000"/>
                </a:solidFill>
                <a:latin typeface="Calibri"/>
                <a:ea typeface="Calibri"/>
                <a:cs typeface="Calibri"/>
                <a:sym typeface="Calibri"/>
              </a:rPr>
              <a:t>We will practice numbers from 1 to 31, in addition to learning the days and months. </a:t>
            </a:r>
            <a:endParaRPr sz="1400" b="1" i="0" u="sng"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515</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Oswald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Damon McDonald</dc:creator>
  <cp:lastModifiedBy>Jennifer March</cp:lastModifiedBy>
  <cp:revision>1</cp:revision>
  <dcterms:modified xsi:type="dcterms:W3CDTF">2022-11-17T10:19:20Z</dcterms:modified>
</cp:coreProperties>
</file>